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Quintessential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E944B9-22DB-4B81-95DE-21245FC92088}">
  <a:tblStyle styleId="{7BE944B9-22DB-4B81-95DE-21245FC920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Quintessential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d110ca2ca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d110ca2ca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2A2A"/>
                </a:solidFill>
                <a:latin typeface="Roboto"/>
                <a:ea typeface="Roboto"/>
                <a:cs typeface="Roboto"/>
                <a:sym typeface="Roboto"/>
              </a:rPr>
              <a:t>A colored image is composed of multiple colors and all colors can be generated from three (red, green and blue) colors.</a:t>
            </a:r>
            <a:endParaRPr/>
          </a:p>
        </p:txBody>
      </p:sp>
      <p:sp>
        <p:nvSpPr>
          <p:cNvPr id="184" name="Google Shape;184;g19d110ca2ca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d110ca2c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d110ca2c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9d110ca2c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d110ca2ca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d110ca2ca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9d110ca2ca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d110ca2ca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d110ca2c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only there was “something” to do this, the world would probably be a better place!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 kernel here</a:t>
            </a:r>
            <a:endParaRPr/>
          </a:p>
        </p:txBody>
      </p:sp>
      <p:sp>
        <p:nvSpPr>
          <p:cNvPr id="237" name="Google Shape;237;g19d110ca2ca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e01110ea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e01110ea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9e01110ea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d110ca2ca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d110ca2ca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 of 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combination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specific about the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static</a:t>
            </a:r>
            <a:endParaRPr/>
          </a:p>
        </p:txBody>
      </p:sp>
      <p:sp>
        <p:nvSpPr>
          <p:cNvPr id="284" name="Google Shape;284;g19d110ca2ca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d110ca2ca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d110ca2ca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how you can preserve size</a:t>
            </a:r>
            <a:endParaRPr/>
          </a:p>
        </p:txBody>
      </p:sp>
      <p:sp>
        <p:nvSpPr>
          <p:cNvPr id="319" name="Google Shape;319;g19d110ca2ca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d110ca2ca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d110ca2ca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short link</a:t>
            </a:r>
            <a:endParaRPr/>
          </a:p>
        </p:txBody>
      </p:sp>
      <p:sp>
        <p:nvSpPr>
          <p:cNvPr id="331" name="Google Shape;331;g19d110ca2ca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d110ca2c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d110ca2c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DL theorist might say that it is only used for reducing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Introduces some invariance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adds non-linearity</a:t>
            </a:r>
            <a:endParaRPr/>
          </a:p>
        </p:txBody>
      </p:sp>
      <p:sp>
        <p:nvSpPr>
          <p:cNvPr id="349" name="Google Shape;349;g19d110ca2ca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called it a Black Box so far … it’s time to demystify the model</a:t>
            </a:r>
            <a:endParaRPr/>
          </a:p>
        </p:txBody>
      </p:sp>
      <p:sp>
        <p:nvSpPr>
          <p:cNvPr id="362" name="Google Shape;3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d110ca2ca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d110ca2ca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with the Hubel and Weisel experiment</a:t>
            </a:r>
            <a:endParaRPr/>
          </a:p>
        </p:txBody>
      </p:sp>
      <p:sp>
        <p:nvSpPr>
          <p:cNvPr id="371" name="Google Shape;371;g19d110ca2ca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d110ca2c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d110ca2c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latent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Avoid explaining the structure (just say that it exchanges spatial info to semantical info)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Numbers are empirically determined</a:t>
            </a:r>
            <a:endParaRPr/>
          </a:p>
        </p:txBody>
      </p:sp>
      <p:sp>
        <p:nvSpPr>
          <p:cNvPr id="380" name="Google Shape;380;g19d110ca2c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e01110ea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9e01110ea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explain image</a:t>
            </a:r>
            <a:endParaRPr/>
          </a:p>
        </p:txBody>
      </p:sp>
      <p:sp>
        <p:nvSpPr>
          <p:cNvPr id="390" name="Google Shape;390;g19e01110ea2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d110ca2ca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d110ca2ca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9d110ca2ca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d110ca2ca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d110ca2ca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9d110ca2ca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9d110ca2ca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9d110ca2ca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9d110ca2ca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9d110ca2c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9d110ca2c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9d110ca2ca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d110ca2c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d110ca2c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9d110ca2c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d110ca2c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d110ca2c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mission of mine is to get you all excited about the field so that’s why I included quite a few use cases of Computer Vision</a:t>
            </a:r>
            <a:endParaRPr/>
          </a:p>
        </p:txBody>
      </p:sp>
      <p:sp>
        <p:nvSpPr>
          <p:cNvPr id="108" name="Google Shape;108;g19d110ca2c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d110ca2ca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d110ca2ca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9d110ca2ca_0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d110ca2ca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d110ca2ca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9d110ca2ca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d110ca2c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d110ca2c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9d110ca2c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d110ca2ca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d110ca2ca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Viszal</a:t>
            </a:r>
            <a:endParaRPr/>
          </a:p>
        </p:txBody>
      </p:sp>
      <p:sp>
        <p:nvSpPr>
          <p:cNvPr id="156" name="Google Shape;156;g19d110ca2ca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d110ca2ca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d110ca2ca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9d110ca2ca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body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51469" l="27770" r="18721" t="0"/>
          <a:stretch/>
        </p:blipFill>
        <p:spPr>
          <a:xfrm flipH="1" rot="-2897646">
            <a:off x="5875122" y="2092447"/>
            <a:ext cx="9049921" cy="47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138811" y="3896370"/>
            <a:ext cx="6155094" cy="618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2"/>
          <p:cNvSpPr txBox="1"/>
          <p:nvPr>
            <p:ph idx="2" type="body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b="0" i="0" sz="20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94" y="215095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/>
          <p:nvPr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rPr>
              <a:t>SPONSORED BY</a:t>
            </a: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78" y="5916461"/>
            <a:ext cx="1112271" cy="571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7" name="Google Shape;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7450" y="6077284"/>
            <a:ext cx="822868" cy="324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28" name="Google Shape;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5349" y="6068143"/>
            <a:ext cx="1235967" cy="370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ckground pattern&#10;&#10;Description automatically generated" id="29" name="Google Shape;29;p2"/>
          <p:cNvPicPr preferRelativeResize="0"/>
          <p:nvPr/>
        </p:nvPicPr>
        <p:blipFill rotWithShape="1">
          <a:blip r:embed="rId7">
            <a:alphaModFix/>
          </a:blip>
          <a:srcRect b="42504" l="20362" r="19759" t="41518"/>
          <a:stretch/>
        </p:blipFill>
        <p:spPr>
          <a:xfrm>
            <a:off x="3707620" y="6093342"/>
            <a:ext cx="1456259" cy="30797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0" y="3121205"/>
            <a:ext cx="12192000" cy="793390"/>
          </a:xfrm>
          <a:prstGeom prst="rect">
            <a:avLst/>
          </a:prstGeom>
          <a:gradFill>
            <a:gsLst>
              <a:gs pos="0">
                <a:srgbClr val="9600D1"/>
              </a:gs>
              <a:gs pos="18000">
                <a:srgbClr val="9600D1"/>
              </a:gs>
              <a:gs pos="85000">
                <a:srgbClr val="4D0470"/>
              </a:gs>
              <a:gs pos="100000">
                <a:srgbClr val="4D047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" name="Google Shape;33;p3"/>
          <p:cNvCxnSpPr/>
          <p:nvPr/>
        </p:nvCxnSpPr>
        <p:spPr>
          <a:xfrm flipH="1">
            <a:off x="1131365" y="3906439"/>
            <a:ext cx="5179" cy="1011077"/>
          </a:xfrm>
          <a:prstGeom prst="straightConnector1">
            <a:avLst/>
          </a:prstGeom>
          <a:noFill/>
          <a:ln cap="flat" cmpd="sng" w="82550">
            <a:solidFill>
              <a:srgbClr val="7F00B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3"/>
          <p:cNvSpPr txBox="1"/>
          <p:nvPr/>
        </p:nvSpPr>
        <p:spPr>
          <a:xfrm>
            <a:off x="858952" y="4908803"/>
            <a:ext cx="48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>
                <a:solidFill>
                  <a:srgbClr val="7F00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cxnSp>
        <p:nvCxnSpPr>
          <p:cNvPr id="35" name="Google Shape;35;p3"/>
          <p:cNvCxnSpPr/>
          <p:nvPr/>
        </p:nvCxnSpPr>
        <p:spPr>
          <a:xfrm rot="10800000">
            <a:off x="2949402" y="1538572"/>
            <a:ext cx="0" cy="1601254"/>
          </a:xfrm>
          <a:prstGeom prst="straightConnector1">
            <a:avLst/>
          </a:prstGeom>
          <a:noFill/>
          <a:ln cap="flat" cmpd="sng" w="82550">
            <a:solidFill>
              <a:srgbClr val="9501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3"/>
          <p:cNvSpPr txBox="1"/>
          <p:nvPr/>
        </p:nvSpPr>
        <p:spPr>
          <a:xfrm>
            <a:off x="2706015" y="785825"/>
            <a:ext cx="48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9501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cxnSp>
        <p:nvCxnSpPr>
          <p:cNvPr id="37" name="Google Shape;37;p3"/>
          <p:cNvCxnSpPr/>
          <p:nvPr/>
        </p:nvCxnSpPr>
        <p:spPr>
          <a:xfrm rot="10800000">
            <a:off x="5883634" y="3913802"/>
            <a:ext cx="10633" cy="1641897"/>
          </a:xfrm>
          <a:prstGeom prst="straightConnector1">
            <a:avLst/>
          </a:prstGeom>
          <a:noFill/>
          <a:ln cap="flat" cmpd="sng" w="82550">
            <a:solidFill>
              <a:srgbClr val="8300B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3"/>
          <p:cNvCxnSpPr/>
          <p:nvPr/>
        </p:nvCxnSpPr>
        <p:spPr>
          <a:xfrm>
            <a:off x="6731000" y="2353169"/>
            <a:ext cx="0" cy="780307"/>
          </a:xfrm>
          <a:prstGeom prst="straightConnector1">
            <a:avLst/>
          </a:prstGeom>
          <a:noFill/>
          <a:ln cap="flat" cmpd="sng" w="82550">
            <a:solidFill>
              <a:srgbClr val="7D00B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3"/>
          <p:cNvSpPr txBox="1"/>
          <p:nvPr/>
        </p:nvSpPr>
        <p:spPr>
          <a:xfrm>
            <a:off x="5639793" y="5566239"/>
            <a:ext cx="5231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300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40" name="Google Shape;40;p3"/>
          <p:cNvSpPr txBox="1"/>
          <p:nvPr/>
        </p:nvSpPr>
        <p:spPr>
          <a:xfrm>
            <a:off x="6470399" y="1637719"/>
            <a:ext cx="48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7D00B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cxnSp>
        <p:nvCxnSpPr>
          <p:cNvPr id="41" name="Google Shape;41;p3"/>
          <p:cNvCxnSpPr/>
          <p:nvPr/>
        </p:nvCxnSpPr>
        <p:spPr>
          <a:xfrm>
            <a:off x="8396176" y="3913134"/>
            <a:ext cx="0" cy="594148"/>
          </a:xfrm>
          <a:prstGeom prst="straightConnector1">
            <a:avLst/>
          </a:prstGeom>
          <a:noFill/>
          <a:ln cap="flat" cmpd="sng" w="82550">
            <a:solidFill>
              <a:srgbClr val="6B00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3"/>
          <p:cNvSpPr txBox="1"/>
          <p:nvPr/>
        </p:nvSpPr>
        <p:spPr>
          <a:xfrm>
            <a:off x="8145691" y="4507535"/>
            <a:ext cx="48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6B00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215902" y="3139826"/>
            <a:ext cx="5157655" cy="773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2" type="body"/>
          </p:nvPr>
        </p:nvSpPr>
        <p:spPr>
          <a:xfrm>
            <a:off x="3192800" y="902571"/>
            <a:ext cx="8161001" cy="591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3" type="body"/>
          </p:nvPr>
        </p:nvSpPr>
        <p:spPr>
          <a:xfrm>
            <a:off x="1255976" y="5021657"/>
            <a:ext cx="4372619" cy="633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4" type="body"/>
          </p:nvPr>
        </p:nvSpPr>
        <p:spPr>
          <a:xfrm>
            <a:off x="6162982" y="5705397"/>
            <a:ext cx="5170066" cy="500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5" type="body"/>
          </p:nvPr>
        </p:nvSpPr>
        <p:spPr>
          <a:xfrm>
            <a:off x="6958079" y="1772670"/>
            <a:ext cx="5233916" cy="506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6" type="body"/>
          </p:nvPr>
        </p:nvSpPr>
        <p:spPr>
          <a:xfrm>
            <a:off x="8633370" y="4672074"/>
            <a:ext cx="3558629" cy="4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423522" y="1458494"/>
            <a:ext cx="11344956" cy="458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3200"/>
              <a:buFont typeface="NTR"/>
              <a:buChar char="●"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NTR"/>
              <a:buChar char="●"/>
              <a:defRPr sz="2800">
                <a:latin typeface="Avenir"/>
                <a:ea typeface="Avenir"/>
                <a:cs typeface="Avenir"/>
                <a:sym typeface="Avenir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23521" y="1527337"/>
            <a:ext cx="544484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5868365" y="1527337"/>
            <a:ext cx="59001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522" y="6173787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10820400" y="6173787"/>
            <a:ext cx="9480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0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3522" y="6168611"/>
            <a:ext cx="829355" cy="365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10" Type="http://schemas.openxmlformats.org/officeDocument/2006/relationships/image" Target="../media/image50.png"/><Relationship Id="rId9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s231n.stanford.edu/slides/" TargetMode="External"/><Relationship Id="rId4" Type="http://schemas.openxmlformats.org/officeDocument/2006/relationships/hyperlink" Target="https://en.wikipedia.org/wiki/Convolution" TargetMode="External"/><Relationship Id="rId5" Type="http://schemas.openxmlformats.org/officeDocument/2006/relationships/hyperlink" Target="https://towardsdatascience.com/intuitively-understanding-convolutions-for-deep-learning-1f6f42faee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000"/>
              <a:t>Computer Vision</a:t>
            </a:r>
            <a:endParaRPr sz="3000"/>
          </a:p>
        </p:txBody>
      </p:sp>
      <p:sp>
        <p:nvSpPr>
          <p:cNvPr id="81" name="Google Shape;81;p10"/>
          <p:cNvSpPr txBox="1"/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0"/>
          <p:cNvSpPr txBox="1"/>
          <p:nvPr>
            <p:ph idx="2" type="body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None/>
            </a:pPr>
            <a:r>
              <a:rPr lang="en-US"/>
              <a:t>Alexandru Buburuzan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data: images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900" y="1902475"/>
            <a:ext cx="3459250" cy="2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50" y="2200598"/>
            <a:ext cx="2951800" cy="21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912" y="790375"/>
            <a:ext cx="2221087" cy="502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 flipH="1" rot="10800000">
            <a:off x="3589225" y="3328775"/>
            <a:ext cx="9729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9"/>
          <p:cNvCxnSpPr/>
          <p:nvPr/>
        </p:nvCxnSpPr>
        <p:spPr>
          <a:xfrm flipH="1" rot="10800000">
            <a:off x="7328000" y="3328775"/>
            <a:ext cx="9729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19"/>
          <p:cNvSpPr txBox="1"/>
          <p:nvPr/>
        </p:nvSpPr>
        <p:spPr>
          <a:xfrm>
            <a:off x="1220900" y="4578350"/>
            <a:ext cx="123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RGB Image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711900" y="5903925"/>
            <a:ext cx="261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Red, Green, Blue channels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8530525" y="4798038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2A2A"/>
                </a:solidFill>
                <a:latin typeface="Avenir"/>
                <a:ea typeface="Avenir"/>
                <a:cs typeface="Avenir"/>
                <a:sym typeface="Avenir"/>
              </a:rPr>
              <a:t>Matrix representation with values in the range</a:t>
            </a:r>
            <a:r>
              <a:rPr lang="en-US" sz="1600">
                <a:solidFill>
                  <a:srgbClr val="2A2A2A"/>
                </a:solidFill>
                <a:latin typeface="Avenir"/>
                <a:ea typeface="Avenir"/>
                <a:cs typeface="Avenir"/>
                <a:sym typeface="Avenir"/>
              </a:rPr>
              <a:t> 0-255 </a:t>
            </a:r>
            <a:r>
              <a:rPr lang="en-US" sz="1600">
                <a:solidFill>
                  <a:srgbClr val="2A2A2A"/>
                </a:solidFill>
                <a:latin typeface="Avenir"/>
                <a:ea typeface="Avenir"/>
                <a:cs typeface="Avenir"/>
                <a:sym typeface="Avenir"/>
              </a:rPr>
              <a:t>representing</a:t>
            </a:r>
            <a:r>
              <a:rPr lang="en-US" sz="1600">
                <a:solidFill>
                  <a:srgbClr val="2A2A2A"/>
                </a:solidFill>
                <a:latin typeface="Avenir"/>
                <a:ea typeface="Avenir"/>
                <a:cs typeface="Avenir"/>
                <a:sym typeface="Avenir"/>
              </a:rPr>
              <a:t> color intensity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304400" y="6190175"/>
            <a:ext cx="708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https://www.topcoder.com/thrive/articles/how-does-the-machine-read-images-and-use-them-in-computer-vision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https://en.wikipedia.org/wiki/RGB_color_model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Well-known datasets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25" y="1351425"/>
            <a:ext cx="3706550" cy="37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375825" y="5057975"/>
            <a:ext cx="43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https://cs.stanford.edu/people/karpathy/cnnembed/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802" y="1351426"/>
            <a:ext cx="6247448" cy="37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5646675" y="4972125"/>
            <a:ext cx="59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https://en.wikipedia.org/wiki/MNIST_database     http://yann.lecun.com/exdb/mnist/</a:t>
            </a:r>
            <a:endParaRPr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314750" y="5396675"/>
            <a:ext cx="412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The ImageNet dataset is comprised of 14,197,122 images spanning 1000 classes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5503575" y="5358300"/>
            <a:ext cx="59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The MNIST database has 70000 examples of </a:t>
            </a: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handwritten</a:t>
            </a: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 digits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423447" y="5012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approach: simple ANN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7" y="1637225"/>
            <a:ext cx="5170452" cy="3761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4538010" y="991975"/>
            <a:ext cx="22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304601" y="6203375"/>
            <a:ext cx="32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https://www.ibm.com/cloud/learn/neural-networks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20" name="Google Shape;220;p21"/>
          <p:cNvGrpSpPr/>
          <p:nvPr/>
        </p:nvGrpSpPr>
        <p:grpSpPr>
          <a:xfrm>
            <a:off x="333668" y="2648730"/>
            <a:ext cx="2330085" cy="1407104"/>
            <a:chOff x="3437200" y="3643155"/>
            <a:chExt cx="2196950" cy="1295795"/>
          </a:xfrm>
        </p:grpSpPr>
        <p:sp>
          <p:nvSpPr>
            <p:cNvPr id="221" name="Google Shape;221;p21"/>
            <p:cNvSpPr/>
            <p:nvPr/>
          </p:nvSpPr>
          <p:spPr>
            <a:xfrm>
              <a:off x="3452850" y="3653150"/>
              <a:ext cx="2181300" cy="12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7200" y="3643155"/>
              <a:ext cx="2181225" cy="128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1"/>
          <p:cNvGrpSpPr/>
          <p:nvPr/>
        </p:nvGrpSpPr>
        <p:grpSpPr>
          <a:xfrm>
            <a:off x="495304" y="2814219"/>
            <a:ext cx="2330085" cy="1407104"/>
            <a:chOff x="3437200" y="3643155"/>
            <a:chExt cx="2196950" cy="1295795"/>
          </a:xfrm>
        </p:grpSpPr>
        <p:sp>
          <p:nvSpPr>
            <p:cNvPr id="224" name="Google Shape;224;p21"/>
            <p:cNvSpPr/>
            <p:nvPr/>
          </p:nvSpPr>
          <p:spPr>
            <a:xfrm>
              <a:off x="3452850" y="3653150"/>
              <a:ext cx="2181300" cy="12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7200" y="3643155"/>
              <a:ext cx="2181225" cy="128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21"/>
          <p:cNvGrpSpPr/>
          <p:nvPr/>
        </p:nvGrpSpPr>
        <p:grpSpPr>
          <a:xfrm>
            <a:off x="656940" y="2979709"/>
            <a:ext cx="2330085" cy="1407104"/>
            <a:chOff x="3437200" y="3643155"/>
            <a:chExt cx="2196950" cy="1295795"/>
          </a:xfrm>
        </p:grpSpPr>
        <p:sp>
          <p:nvSpPr>
            <p:cNvPr id="227" name="Google Shape;227;p21"/>
            <p:cNvSpPr/>
            <p:nvPr/>
          </p:nvSpPr>
          <p:spPr>
            <a:xfrm>
              <a:off x="3452850" y="3653150"/>
              <a:ext cx="2181300" cy="12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7200" y="3643155"/>
              <a:ext cx="2181225" cy="12858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9" name="Google Shape;229;p21"/>
          <p:cNvCxnSpPr/>
          <p:nvPr/>
        </p:nvCxnSpPr>
        <p:spPr>
          <a:xfrm flipH="1" rot="10800000">
            <a:off x="3418116" y="3730003"/>
            <a:ext cx="10317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1"/>
          <p:cNvSpPr txBox="1"/>
          <p:nvPr/>
        </p:nvSpPr>
        <p:spPr>
          <a:xfrm>
            <a:off x="3418116" y="3135986"/>
            <a:ext cx="11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Flatten</a:t>
            </a:r>
            <a:endParaRPr b="1"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779338" y="4535100"/>
            <a:ext cx="20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3×N×N Matrix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4293898" y="5221500"/>
            <a:ext cx="161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3N</a:t>
            </a:r>
            <a:r>
              <a:rPr baseline="30000" lang="en-US" sz="20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values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9796494" y="3300417"/>
            <a:ext cx="182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Probabilities for each class</a:t>
            </a:r>
            <a:endParaRPr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issues</a:t>
            </a:r>
            <a:endParaRPr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423525" y="1458498"/>
            <a:ext cx="11345100" cy="32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size of the input vector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eg: for a 512</a:t>
            </a:r>
            <a:r>
              <a:rPr lang="en-US" sz="2000"/>
              <a:t>x512 RGB image the input vector has 786,432 dimensions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 simple ANN used to model this task would have too many parameters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We need some sort of </a:t>
            </a:r>
            <a:r>
              <a:rPr lang="en-US" sz="2000">
                <a:solidFill>
                  <a:srgbClr val="7F00B4"/>
                </a:solidFill>
              </a:rPr>
              <a:t>parameter sharing</a:t>
            </a:r>
            <a:endParaRPr sz="2000">
              <a:solidFill>
                <a:srgbClr val="7F00B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00B4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Small changes in the image will drastically change the flattened input vector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It is hard for the simple ANN to extract features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Obs: </a:t>
            </a:r>
            <a:r>
              <a:rPr lang="en-US" sz="2000">
                <a:solidFill>
                  <a:srgbClr val="7F00B4"/>
                </a:solidFill>
              </a:rPr>
              <a:t>individual pixels depend on their neighborhood </a:t>
            </a:r>
            <a:r>
              <a:rPr lang="en-US" sz="2000"/>
              <a:t>(inductive bias)</a:t>
            </a:r>
            <a:endParaRPr sz="2000"/>
          </a:p>
        </p:txBody>
      </p:sp>
      <p:grpSp>
        <p:nvGrpSpPr>
          <p:cNvPr id="242" name="Google Shape;242;p22"/>
          <p:cNvGrpSpPr/>
          <p:nvPr/>
        </p:nvGrpSpPr>
        <p:grpSpPr>
          <a:xfrm>
            <a:off x="1821375" y="4097250"/>
            <a:ext cx="4187650" cy="2280000"/>
            <a:chOff x="2851500" y="3896975"/>
            <a:chExt cx="4187650" cy="2280000"/>
          </a:xfrm>
        </p:grpSpPr>
        <p:grpSp>
          <p:nvGrpSpPr>
            <p:cNvPr id="243" name="Google Shape;243;p22"/>
            <p:cNvGrpSpPr/>
            <p:nvPr/>
          </p:nvGrpSpPr>
          <p:grpSpPr>
            <a:xfrm>
              <a:off x="2851500" y="3896975"/>
              <a:ext cx="4187650" cy="2280000"/>
              <a:chOff x="2155200" y="3896975"/>
              <a:chExt cx="4187650" cy="2280000"/>
            </a:xfrm>
          </p:grpSpPr>
          <p:cxnSp>
            <p:nvCxnSpPr>
              <p:cNvPr id="244" name="Google Shape;244;p22"/>
              <p:cNvCxnSpPr/>
              <p:nvPr/>
            </p:nvCxnSpPr>
            <p:spPr>
              <a:xfrm>
                <a:off x="3201925" y="4750313"/>
                <a:ext cx="1090200" cy="266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45" name="Google Shape;245;p22"/>
              <p:cNvGrpSpPr/>
              <p:nvPr/>
            </p:nvGrpSpPr>
            <p:grpSpPr>
              <a:xfrm>
                <a:off x="2155200" y="3896975"/>
                <a:ext cx="1113900" cy="2280000"/>
                <a:chOff x="2155200" y="3896975"/>
                <a:chExt cx="1113900" cy="2280000"/>
              </a:xfrm>
            </p:grpSpPr>
            <p:sp>
              <p:nvSpPr>
                <p:cNvPr id="246" name="Google Shape;246;p22"/>
                <p:cNvSpPr/>
                <p:nvPr/>
              </p:nvSpPr>
              <p:spPr>
                <a:xfrm>
                  <a:off x="2584850" y="505152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2"/>
                <p:cNvSpPr/>
                <p:nvPr/>
              </p:nvSpPr>
              <p:spPr>
                <a:xfrm>
                  <a:off x="2374800" y="526117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2"/>
                <p:cNvSpPr/>
                <p:nvPr/>
              </p:nvSpPr>
              <p:spPr>
                <a:xfrm>
                  <a:off x="2155200" y="549987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2"/>
                <p:cNvSpPr/>
                <p:nvPr/>
              </p:nvSpPr>
              <p:spPr>
                <a:xfrm>
                  <a:off x="2592000" y="447917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2"/>
                <p:cNvSpPr/>
                <p:nvPr/>
              </p:nvSpPr>
              <p:spPr>
                <a:xfrm>
                  <a:off x="2381950" y="468882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2"/>
                <p:cNvSpPr/>
                <p:nvPr/>
              </p:nvSpPr>
              <p:spPr>
                <a:xfrm>
                  <a:off x="2162350" y="492752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2"/>
                <p:cNvSpPr/>
                <p:nvPr/>
              </p:nvSpPr>
              <p:spPr>
                <a:xfrm>
                  <a:off x="2587225" y="389697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2"/>
                <p:cNvSpPr/>
                <p:nvPr/>
              </p:nvSpPr>
              <p:spPr>
                <a:xfrm>
                  <a:off x="2377175" y="410662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2"/>
                <p:cNvSpPr/>
                <p:nvPr/>
              </p:nvSpPr>
              <p:spPr>
                <a:xfrm>
                  <a:off x="2157575" y="4345325"/>
                  <a:ext cx="677100" cy="677100"/>
                </a:xfrm>
                <a:prstGeom prst="cube">
                  <a:avLst>
                    <a:gd fmla="val 2500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7F00B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55" name="Google Shape;255;p22"/>
              <p:cNvCxnSpPr/>
              <p:nvPr/>
            </p:nvCxnSpPr>
            <p:spPr>
              <a:xfrm flipH="1" rot="10800000">
                <a:off x="2963675" y="5021663"/>
                <a:ext cx="1347600" cy="3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22"/>
              <p:cNvCxnSpPr/>
              <p:nvPr/>
            </p:nvCxnSpPr>
            <p:spPr>
              <a:xfrm>
                <a:off x="3201925" y="4269913"/>
                <a:ext cx="1061700" cy="72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22"/>
              <p:cNvCxnSpPr/>
              <p:nvPr/>
            </p:nvCxnSpPr>
            <p:spPr>
              <a:xfrm>
                <a:off x="2962475" y="4443963"/>
                <a:ext cx="1348800" cy="57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22"/>
              <p:cNvCxnSpPr/>
              <p:nvPr/>
            </p:nvCxnSpPr>
            <p:spPr>
              <a:xfrm>
                <a:off x="2733350" y="4702388"/>
                <a:ext cx="1549200" cy="30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" name="Google Shape;259;p22"/>
              <p:cNvCxnSpPr/>
              <p:nvPr/>
            </p:nvCxnSpPr>
            <p:spPr>
              <a:xfrm flipH="1" rot="10800000">
                <a:off x="2733350" y="5017213"/>
                <a:ext cx="1539900" cy="819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" name="Google Shape;260;p22"/>
              <p:cNvCxnSpPr/>
              <p:nvPr/>
            </p:nvCxnSpPr>
            <p:spPr>
              <a:xfrm flipH="1" rot="10800000">
                <a:off x="2733350" y="5026588"/>
                <a:ext cx="1530300" cy="256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22"/>
              <p:cNvCxnSpPr/>
              <p:nvPr/>
            </p:nvCxnSpPr>
            <p:spPr>
              <a:xfrm flipH="1" rot="10800000">
                <a:off x="3154250" y="5045813"/>
                <a:ext cx="109020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22"/>
              <p:cNvCxnSpPr/>
              <p:nvPr/>
            </p:nvCxnSpPr>
            <p:spPr>
              <a:xfrm flipH="1" rot="10800000">
                <a:off x="2963675" y="5007588"/>
                <a:ext cx="1271400" cy="63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3" name="Google Shape;263;p22"/>
              <p:cNvSpPr/>
              <p:nvPr/>
            </p:nvSpPr>
            <p:spPr>
              <a:xfrm>
                <a:off x="4065025" y="4698425"/>
                <a:ext cx="677100" cy="677100"/>
              </a:xfrm>
              <a:prstGeom prst="cube">
                <a:avLst>
                  <a:gd fmla="val 25000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 txBox="1"/>
              <p:nvPr/>
            </p:nvSpPr>
            <p:spPr>
              <a:xfrm>
                <a:off x="4120525" y="4831750"/>
                <a:ext cx="352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latin typeface="Avenir"/>
                    <a:ea typeface="Avenir"/>
                    <a:cs typeface="Avenir"/>
                    <a:sym typeface="Avenir"/>
                  </a:rPr>
                  <a:t>Σ</a:t>
                </a:r>
                <a:endParaRPr sz="300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65" name="Google Shape;265;p22"/>
              <p:cNvCxnSpPr/>
              <p:nvPr/>
            </p:nvCxnSpPr>
            <p:spPr>
              <a:xfrm flipH="1" rot="10800000">
                <a:off x="4661050" y="5055163"/>
                <a:ext cx="1681800" cy="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66" name="Google Shape;266;p22"/>
              <p:cNvCxnSpPr/>
              <p:nvPr/>
            </p:nvCxnSpPr>
            <p:spPr>
              <a:xfrm>
                <a:off x="5389100" y="4917250"/>
                <a:ext cx="219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00B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22"/>
              <p:cNvCxnSpPr/>
              <p:nvPr/>
            </p:nvCxnSpPr>
            <p:spPr>
              <a:xfrm flipH="1" rot="10800000">
                <a:off x="5608475" y="4721950"/>
                <a:ext cx="124200" cy="190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00B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68" name="Google Shape;268;p22"/>
            <p:cNvSpPr txBox="1"/>
            <p:nvPr/>
          </p:nvSpPr>
          <p:spPr>
            <a:xfrm>
              <a:off x="4244425" y="4039850"/>
              <a:ext cx="572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7F00B4"/>
                  </a:solidFill>
                  <a:latin typeface="Avenir"/>
                  <a:ea typeface="Avenir"/>
                  <a:cs typeface="Avenir"/>
                  <a:sym typeface="Avenir"/>
                </a:rPr>
                <a:t>w</a:t>
              </a:r>
              <a:r>
                <a:rPr baseline="-25000" lang="en-US" sz="2600">
                  <a:solidFill>
                    <a:srgbClr val="7F00B4"/>
                  </a:solidFill>
                  <a:latin typeface="Avenir"/>
                  <a:ea typeface="Avenir"/>
                  <a:cs typeface="Avenir"/>
                  <a:sym typeface="Avenir"/>
                </a:rPr>
                <a:t>i,j</a:t>
              </a:r>
              <a:endParaRPr baseline="-25000" sz="26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69" name="Google Shape;269;p22"/>
          <p:cNvSpPr txBox="1"/>
          <p:nvPr/>
        </p:nvSpPr>
        <p:spPr>
          <a:xfrm>
            <a:off x="4664075" y="5274650"/>
            <a:ext cx="11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Activation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825" y="4566386"/>
            <a:ext cx="3630809" cy="13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8490588" y="5803200"/>
            <a:ext cx="118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Kernel</a:t>
            </a:r>
            <a:endParaRPr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3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It’s all about feature extraction</a:t>
            </a:r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25" y="1981200"/>
            <a:ext cx="10581697" cy="3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/>
        </p:nvSpPr>
        <p:spPr>
          <a:xfrm>
            <a:off x="4137975" y="1421150"/>
            <a:ext cx="391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Sobel kernel emphasises edges</a:t>
            </a:r>
            <a:endParaRPr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700" y="1547212"/>
            <a:ext cx="6515950" cy="36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700" y="1547211"/>
            <a:ext cx="6515950" cy="36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423523" y="515675"/>
            <a:ext cx="27813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5298925" y="5751475"/>
            <a:ext cx="60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Linear Combination</a:t>
            </a:r>
            <a:endParaRPr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3×0 + 3×1 + 2×2 + 0×2 + 0×2 + 1×0 + 3×0 + 1×1 + 2×2 = 12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600900" y="1611975"/>
            <a:ext cx="4197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Slide the</a:t>
            </a: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 kernel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(small metrix) over the image and multiply values accordingly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Q: What about RGB images?</a:t>
            </a:r>
            <a:br>
              <a:rPr lang="en-US" sz="2000"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A: The kernel is a small “cube”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Q: What if I want to extract multiple features?</a:t>
            </a:r>
            <a:br>
              <a:rPr lang="en-US" sz="2000"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A: use a multiple kernels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92" name="Google Shape;292;p24"/>
          <p:cNvGraphicFramePr/>
          <p:nvPr/>
        </p:nvGraphicFramePr>
        <p:xfrm>
          <a:off x="5083700" y="154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{7BE944B9-22DB-4B81-95DE-21245FC92088}</a:tableStyleId>
              </a:tblPr>
              <a:tblGrid>
                <a:gridCol w="731275"/>
                <a:gridCol w="731275"/>
                <a:gridCol w="731275"/>
              </a:tblGrid>
              <a:tr h="7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390D7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170E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3" name="Google Shape;293;p24"/>
          <p:cNvSpPr txBox="1"/>
          <p:nvPr/>
        </p:nvSpPr>
        <p:spPr>
          <a:xfrm>
            <a:off x="6546250" y="5188825"/>
            <a:ext cx="82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Input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9957925" y="4597250"/>
            <a:ext cx="106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Output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95" name="Google Shape;295;p24"/>
          <p:cNvGrpSpPr/>
          <p:nvPr/>
        </p:nvGrpSpPr>
        <p:grpSpPr>
          <a:xfrm>
            <a:off x="5350850" y="1869284"/>
            <a:ext cx="1911925" cy="1980750"/>
            <a:chOff x="5350850" y="1869284"/>
            <a:chExt cx="1911925" cy="1980750"/>
          </a:xfrm>
        </p:grpSpPr>
        <p:sp>
          <p:nvSpPr>
            <p:cNvPr id="296" name="Google Shape;296;p24"/>
            <p:cNvSpPr txBox="1"/>
            <p:nvPr/>
          </p:nvSpPr>
          <p:spPr>
            <a:xfrm>
              <a:off x="5509637" y="1888572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</a:rPr>
                <a:t>0</a:t>
              </a:r>
              <a:endParaRPr b="1" sz="2200">
                <a:solidFill>
                  <a:srgbClr val="C390D7"/>
                </a:solidFill>
              </a:endParaRPr>
            </a:p>
          </p:txBody>
        </p:sp>
        <p:sp>
          <p:nvSpPr>
            <p:cNvPr id="297" name="Google Shape;297;p24"/>
            <p:cNvSpPr txBox="1"/>
            <p:nvPr/>
          </p:nvSpPr>
          <p:spPr>
            <a:xfrm>
              <a:off x="6233590" y="1869284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 txBox="1"/>
            <p:nvPr/>
          </p:nvSpPr>
          <p:spPr>
            <a:xfrm>
              <a:off x="6966975" y="1869284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4"/>
            <p:cNvSpPr txBox="1"/>
            <p:nvPr/>
          </p:nvSpPr>
          <p:spPr>
            <a:xfrm>
              <a:off x="6243128" y="2593131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4"/>
            <p:cNvSpPr txBox="1"/>
            <p:nvPr/>
          </p:nvSpPr>
          <p:spPr>
            <a:xfrm>
              <a:off x="5528713" y="2593131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 txBox="1"/>
            <p:nvPr/>
          </p:nvSpPr>
          <p:spPr>
            <a:xfrm>
              <a:off x="6966975" y="3307439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4"/>
            <p:cNvSpPr txBox="1"/>
            <p:nvPr/>
          </p:nvSpPr>
          <p:spPr>
            <a:xfrm>
              <a:off x="6243022" y="3307439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4"/>
            <p:cNvSpPr txBox="1"/>
            <p:nvPr/>
          </p:nvSpPr>
          <p:spPr>
            <a:xfrm>
              <a:off x="6957437" y="2583592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200">
                <a:solidFill>
                  <a:srgbClr val="C39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4"/>
            <p:cNvSpPr txBox="1"/>
            <p:nvPr/>
          </p:nvSpPr>
          <p:spPr>
            <a:xfrm>
              <a:off x="5509637" y="3326834"/>
              <a:ext cx="2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C390D7"/>
                  </a:solidFill>
                </a:rPr>
                <a:t>0</a:t>
              </a:r>
              <a:endParaRPr b="1" sz="2200">
                <a:solidFill>
                  <a:srgbClr val="C390D7"/>
                </a:solidFill>
              </a:endParaRPr>
            </a:p>
          </p:txBody>
        </p:sp>
        <p:sp>
          <p:nvSpPr>
            <p:cNvPr id="305" name="Google Shape;305;p24"/>
            <p:cNvSpPr txBox="1"/>
            <p:nvPr/>
          </p:nvSpPr>
          <p:spPr>
            <a:xfrm>
              <a:off x="5379465" y="2609036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06" name="Google Shape;306;p24"/>
            <p:cNvSpPr txBox="1"/>
            <p:nvPr/>
          </p:nvSpPr>
          <p:spPr>
            <a:xfrm>
              <a:off x="6093879" y="2609036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6103206" y="3323451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08" name="Google Shape;308;p24"/>
            <p:cNvSpPr txBox="1"/>
            <p:nvPr/>
          </p:nvSpPr>
          <p:spPr>
            <a:xfrm>
              <a:off x="5350850" y="3332989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09" name="Google Shape;309;p24"/>
            <p:cNvSpPr txBox="1"/>
            <p:nvPr/>
          </p:nvSpPr>
          <p:spPr>
            <a:xfrm>
              <a:off x="6798650" y="3323451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6798650" y="2609036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11" name="Google Shape;311;p24"/>
            <p:cNvSpPr txBox="1"/>
            <p:nvPr/>
          </p:nvSpPr>
          <p:spPr>
            <a:xfrm>
              <a:off x="6817726" y="1885083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12" name="Google Shape;312;p24"/>
            <p:cNvSpPr txBox="1"/>
            <p:nvPr/>
          </p:nvSpPr>
          <p:spPr>
            <a:xfrm>
              <a:off x="6074803" y="1885083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5360494" y="1885083"/>
              <a:ext cx="29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390D7"/>
                  </a:solidFill>
                  <a:latin typeface="Avenir"/>
                  <a:ea typeface="Avenir"/>
                  <a:cs typeface="Avenir"/>
                  <a:sym typeface="Avenir"/>
                </a:rPr>
                <a:t>×</a:t>
              </a:r>
              <a:endParaRPr sz="1800">
                <a:solidFill>
                  <a:srgbClr val="C390D7"/>
                </a:solidFill>
              </a:endParaRPr>
            </a:p>
          </p:txBody>
        </p:sp>
      </p:grpSp>
      <p:pic>
        <p:nvPicPr>
          <p:cNvPr id="314" name="Google Shape;3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375" y="4805750"/>
            <a:ext cx="2193825" cy="13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2583850" y="5874625"/>
            <a:ext cx="126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Kernel</a:t>
            </a:r>
            <a:endParaRPr sz="20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549" y="1696312"/>
            <a:ext cx="4013150" cy="3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25" y="1524601"/>
            <a:ext cx="3391325" cy="38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/>
        </p:nvSpPr>
        <p:spPr>
          <a:xfrm>
            <a:off x="3476975" y="1944775"/>
            <a:ext cx="2007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Padding</a:t>
            </a:r>
            <a:endParaRPr sz="24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Defines how the border of a feature map is being 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handled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9499725" y="1944775"/>
            <a:ext cx="2268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Stride</a:t>
            </a:r>
            <a:endParaRPr sz="24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efines the step size of the kernel when traversing the image.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592875" y="6190175"/>
            <a:ext cx="528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https://towardsdatascience.com/types-of-convolutions-in-deep-learning-717013397f4d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6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Convolution: extra</a:t>
            </a:r>
            <a:endParaRPr/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5" y="2259000"/>
            <a:ext cx="5600776" cy="31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423525" y="1638175"/>
            <a:ext cx="476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But what is a convolution?</a:t>
            </a:r>
            <a:endParaRPr sz="24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8155200" y="20968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6314325" y="155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851" y="2258988"/>
            <a:ext cx="5024700" cy="110298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7745050" y="3228900"/>
            <a:ext cx="32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The convolution of f and g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p26"/>
          <p:cNvSpPr txBox="1"/>
          <p:nvPr/>
        </p:nvSpPr>
        <p:spPr>
          <a:xfrm>
            <a:off x="1363913" y="6113875"/>
            <a:ext cx="372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342" name="Google Shape;3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801" y="3858675"/>
            <a:ext cx="4876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 txBox="1"/>
          <p:nvPr/>
        </p:nvSpPr>
        <p:spPr>
          <a:xfrm>
            <a:off x="7869050" y="4544475"/>
            <a:ext cx="32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Translational equivariance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4153125" y="1638175"/>
            <a:ext cx="216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3blue1brown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423525" y="5513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F0F0F"/>
                </a:solidFill>
                <a:latin typeface="Avenir"/>
                <a:ea typeface="Avenir"/>
                <a:cs typeface="Avenir"/>
                <a:sym typeface="Avenir"/>
              </a:rPr>
              <a:t>bit.ly/3b1b-Conv</a:t>
            </a:r>
            <a:endParaRPr sz="2200">
              <a:solidFill>
                <a:srgbClr val="0F0F0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7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elements</a:t>
            </a:r>
            <a:endParaRPr/>
          </a:p>
        </p:txBody>
      </p:sp>
      <p:sp>
        <p:nvSpPr>
          <p:cNvPr id="353" name="Google Shape;353;p27"/>
          <p:cNvSpPr txBox="1"/>
          <p:nvPr/>
        </p:nvSpPr>
        <p:spPr>
          <a:xfrm>
            <a:off x="1822025" y="4788400"/>
            <a:ext cx="4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0" y="2183625"/>
            <a:ext cx="6927137" cy="28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087" y="1927893"/>
            <a:ext cx="4536538" cy="340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7"/>
          <p:cNvSpPr txBox="1"/>
          <p:nvPr/>
        </p:nvSpPr>
        <p:spPr>
          <a:xfrm>
            <a:off x="2918963" y="1629525"/>
            <a:ext cx="193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venir"/>
                <a:ea typeface="Avenir"/>
                <a:cs typeface="Avenir"/>
                <a:sym typeface="Avenir"/>
              </a:rPr>
              <a:t>Max Pooling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7799900" y="1629525"/>
            <a:ext cx="39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venir"/>
                <a:ea typeface="Avenir"/>
                <a:cs typeface="Avenir"/>
                <a:sym typeface="Avenir"/>
              </a:rPr>
              <a:t>Rectified Linear Unit (ReLU)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524800" y="5466075"/>
            <a:ext cx="31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https://paperswithcode.com/method/max-pooling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7987700" y="5389125"/>
            <a:ext cx="356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https://machinelearningmastery.com/rectified-linear-activation-function-for-deep-learning-neural-networks/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28"/>
          <p:cNvSpPr txBox="1"/>
          <p:nvPr>
            <p:ph idx="1" type="body"/>
          </p:nvPr>
        </p:nvSpPr>
        <p:spPr>
          <a:xfrm>
            <a:off x="946150" y="103550"/>
            <a:ext cx="102996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>
                <a:latin typeface="Quintessential"/>
                <a:ea typeface="Quintessential"/>
                <a:cs typeface="Quintessential"/>
                <a:sym typeface="Quintessential"/>
              </a:rPr>
              <a:t>“The Model”, </a:t>
            </a:r>
            <a:r>
              <a:rPr lang="en-US">
                <a:latin typeface="Quintessential"/>
                <a:ea typeface="Quintessential"/>
                <a:cs typeface="Quintessential"/>
                <a:sym typeface="Quintessential"/>
              </a:rPr>
              <a:t>demystified</a:t>
            </a:r>
            <a:endParaRPr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537" y="1215475"/>
            <a:ext cx="5418825" cy="54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 txBox="1"/>
          <p:nvPr/>
        </p:nvSpPr>
        <p:spPr>
          <a:xfrm>
            <a:off x="5552850" y="3443275"/>
            <a:ext cx="108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Quintessential"/>
                <a:ea typeface="Quintessential"/>
                <a:cs typeface="Quintessential"/>
                <a:sym typeface="Quintessential"/>
              </a:rPr>
              <a:t>CNN</a:t>
            </a:r>
            <a:endParaRPr sz="3200"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215902" y="3139826"/>
            <a:ext cx="5157655" cy="773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90" name="Google Shape;90;p11"/>
          <p:cNvSpPr txBox="1"/>
          <p:nvPr>
            <p:ph idx="2" type="body"/>
          </p:nvPr>
        </p:nvSpPr>
        <p:spPr>
          <a:xfrm>
            <a:off x="3192800" y="902571"/>
            <a:ext cx="8161001" cy="591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91" name="Google Shape;91;p11"/>
          <p:cNvSpPr txBox="1"/>
          <p:nvPr>
            <p:ph idx="3" type="body"/>
          </p:nvPr>
        </p:nvSpPr>
        <p:spPr>
          <a:xfrm>
            <a:off x="1255976" y="5021657"/>
            <a:ext cx="4372619" cy="633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Computer Vision</a:t>
            </a:r>
            <a:endParaRPr/>
          </a:p>
        </p:txBody>
      </p:sp>
      <p:sp>
        <p:nvSpPr>
          <p:cNvPr id="92" name="Google Shape;92;p11"/>
          <p:cNvSpPr txBox="1"/>
          <p:nvPr>
            <p:ph idx="4" type="body"/>
          </p:nvPr>
        </p:nvSpPr>
        <p:spPr>
          <a:xfrm>
            <a:off x="6162982" y="5705397"/>
            <a:ext cx="5170066" cy="500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Convolution</a:t>
            </a:r>
            <a:endParaRPr/>
          </a:p>
        </p:txBody>
      </p:sp>
      <p:sp>
        <p:nvSpPr>
          <p:cNvPr id="93" name="Google Shape;93;p11"/>
          <p:cNvSpPr txBox="1"/>
          <p:nvPr>
            <p:ph idx="5" type="body"/>
          </p:nvPr>
        </p:nvSpPr>
        <p:spPr>
          <a:xfrm>
            <a:off x="6958079" y="1772670"/>
            <a:ext cx="5233916" cy="506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CNN</a:t>
            </a:r>
            <a:endParaRPr/>
          </a:p>
        </p:txBody>
      </p:sp>
      <p:sp>
        <p:nvSpPr>
          <p:cNvPr id="94" name="Google Shape;94;p11"/>
          <p:cNvSpPr txBox="1"/>
          <p:nvPr>
            <p:ph idx="6" type="body"/>
          </p:nvPr>
        </p:nvSpPr>
        <p:spPr>
          <a:xfrm>
            <a:off x="8633370" y="4672074"/>
            <a:ext cx="3558629" cy="4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Training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29"/>
          <p:cNvSpPr txBox="1"/>
          <p:nvPr>
            <p:ph type="title"/>
          </p:nvPr>
        </p:nvSpPr>
        <p:spPr>
          <a:xfrm>
            <a:off x="423523" y="515675"/>
            <a:ext cx="42789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need?</a:t>
            </a:r>
            <a:endParaRPr/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88" y="1258012"/>
            <a:ext cx="9045774" cy="4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1689300" y="5913725"/>
            <a:ext cx="881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Siddiqui, S.A., Salman, A., Malik, M.I., Shafait, F., Mian, A., Shortis, M.R. and Harvey, E.S., 2018. Automatic fish species classification in underwater videos: exploiting pre-trained deep neural network models to compensate for limited labelled data. </a:t>
            </a:r>
            <a:r>
              <a:rPr i="1" lang="en-US" sz="10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ICES Journal of Marine Science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i="1" lang="en-US" sz="10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75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(1), pp.374-389.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30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Neural Network (CNN)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1386000" y="6190175"/>
            <a:ext cx="71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https://towardsdatascience.com/a-comprehensive-guide-to-convolutional-neural-networks-the-eli5-way-3bd2b1164a53</a:t>
            </a:r>
            <a:endParaRPr sz="1000">
              <a:solidFill>
                <a:srgbClr val="7570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50" y="1391080"/>
            <a:ext cx="8455227" cy="452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/>
        </p:nvSpPr>
        <p:spPr>
          <a:xfrm>
            <a:off x="8107500" y="5694325"/>
            <a:ext cx="1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Image Embedding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CNN: </a:t>
            </a:r>
            <a:r>
              <a:rPr lang="en-US"/>
              <a:t>image</a:t>
            </a:r>
            <a:r>
              <a:rPr lang="en-US"/>
              <a:t> embeddings</a:t>
            </a:r>
            <a:endParaRPr/>
          </a:p>
        </p:txBody>
      </p:sp>
      <p:pic>
        <p:nvPicPr>
          <p:cNvPr id="394" name="Google Shape;3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38" y="1000030"/>
            <a:ext cx="5670982" cy="53145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1"/>
          <p:cNvSpPr txBox="1"/>
          <p:nvPr/>
        </p:nvSpPr>
        <p:spPr>
          <a:xfrm>
            <a:off x="629525" y="2117500"/>
            <a:ext cx="447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Image embeddings are semantically-strong </a:t>
            </a:r>
            <a:r>
              <a:rPr lang="en-US" sz="20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low-dimensional representation</a:t>
            </a:r>
            <a:endParaRPr sz="20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Embeddings of similar images should form </a:t>
            </a:r>
            <a:r>
              <a:rPr lang="en-US" sz="2000">
                <a:solidFill>
                  <a:srgbClr val="9501D0"/>
                </a:solidFill>
                <a:latin typeface="Avenir"/>
                <a:ea typeface="Avenir"/>
                <a:cs typeface="Avenir"/>
                <a:sym typeface="Avenir"/>
              </a:rPr>
              <a:t>clusters</a:t>
            </a:r>
            <a:endParaRPr sz="2000">
              <a:solidFill>
                <a:srgbClr val="9501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32"/>
          <p:cNvSpPr txBox="1"/>
          <p:nvPr>
            <p:ph idx="1" type="body"/>
          </p:nvPr>
        </p:nvSpPr>
        <p:spPr>
          <a:xfrm>
            <a:off x="946200" y="323675"/>
            <a:ext cx="102996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/>
              <a:t>Training the model</a:t>
            </a:r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4797000" y="6176975"/>
            <a:ext cx="259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Designed by macrovector_official / Freepik</a:t>
            </a:r>
            <a:endParaRPr sz="1000">
              <a:solidFill>
                <a:srgbClr val="888888"/>
              </a:solidFill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13" y="1364225"/>
            <a:ext cx="4621972" cy="462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33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grpSp>
        <p:nvGrpSpPr>
          <p:cNvPr id="411" name="Google Shape;411;p33"/>
          <p:cNvGrpSpPr/>
          <p:nvPr/>
        </p:nvGrpSpPr>
        <p:grpSpPr>
          <a:xfrm>
            <a:off x="423525" y="1372425"/>
            <a:ext cx="6381175" cy="1374475"/>
            <a:chOff x="867975" y="1038575"/>
            <a:chExt cx="6381175" cy="1374475"/>
          </a:xfrm>
        </p:grpSpPr>
        <p:pic>
          <p:nvPicPr>
            <p:cNvPr id="412" name="Google Shape;41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0375" y="1476925"/>
              <a:ext cx="5961626" cy="60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1150" y="1719750"/>
              <a:ext cx="5961626" cy="58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33"/>
            <p:cNvSpPr/>
            <p:nvPr/>
          </p:nvSpPr>
          <p:spPr>
            <a:xfrm>
              <a:off x="982450" y="1411650"/>
              <a:ext cx="6266700" cy="1001400"/>
            </a:xfrm>
            <a:prstGeom prst="rect">
              <a:avLst/>
            </a:prstGeom>
            <a:noFill/>
            <a:ln cap="flat" cmpd="sng" w="19050">
              <a:solidFill>
                <a:srgbClr val="7F00B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 txBox="1"/>
            <p:nvPr/>
          </p:nvSpPr>
          <p:spPr>
            <a:xfrm>
              <a:off x="867975" y="1038575"/>
              <a:ext cx="2012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7F00B4"/>
                  </a:solidFill>
                  <a:latin typeface="Avenir"/>
                  <a:ea typeface="Avenir"/>
                  <a:cs typeface="Avenir"/>
                  <a:sym typeface="Avenir"/>
                </a:rPr>
                <a:t>Train dataset</a:t>
              </a:r>
              <a:endParaRPr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416" name="Google Shape;4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075" y="1814225"/>
            <a:ext cx="2176674" cy="5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5275" y="2040850"/>
            <a:ext cx="2113225" cy="53794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3"/>
          <p:cNvSpPr/>
          <p:nvPr/>
        </p:nvSpPr>
        <p:spPr>
          <a:xfrm>
            <a:off x="7461897" y="1745500"/>
            <a:ext cx="2486400" cy="1001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 txBox="1"/>
          <p:nvPr/>
        </p:nvSpPr>
        <p:spPr>
          <a:xfrm>
            <a:off x="7338754" y="1372425"/>
            <a:ext cx="24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Validation</a:t>
            </a:r>
            <a:r>
              <a:rPr lang="en-US" sz="20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 dataset</a:t>
            </a:r>
            <a:endParaRPr sz="20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631163" y="2880650"/>
            <a:ext cx="414600" cy="11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00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1163650" y="3019000"/>
            <a:ext cx="93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SampleBatch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1375" y="4330025"/>
            <a:ext cx="2113225" cy="1394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3"/>
          <p:cNvGrpSpPr/>
          <p:nvPr/>
        </p:nvGrpSpPr>
        <p:grpSpPr>
          <a:xfrm>
            <a:off x="631175" y="4454475"/>
            <a:ext cx="843358" cy="812202"/>
            <a:chOff x="5023425" y="2880650"/>
            <a:chExt cx="843358" cy="812202"/>
          </a:xfrm>
        </p:grpSpPr>
        <p:pic>
          <p:nvPicPr>
            <p:cNvPr id="424" name="Google Shape;42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23425" y="2880650"/>
              <a:ext cx="556819" cy="53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60370" y="3019000"/>
              <a:ext cx="520239" cy="53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46557" y="3174850"/>
              <a:ext cx="520225" cy="5180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33"/>
          <p:cNvSpPr txBox="1"/>
          <p:nvPr/>
        </p:nvSpPr>
        <p:spPr>
          <a:xfrm>
            <a:off x="1961825" y="5648225"/>
            <a:ext cx="18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Neural Network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4042350" y="4521125"/>
            <a:ext cx="536100" cy="923400"/>
          </a:xfrm>
          <a:prstGeom prst="rect">
            <a:avLst/>
          </a:prstGeom>
          <a:noFill/>
          <a:ln cap="flat" cmpd="sng" w="19050">
            <a:solidFill>
              <a:srgbClr val="7F00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0.6</a:t>
            </a:r>
            <a:endParaRPr b="1" sz="16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0.3</a:t>
            </a:r>
            <a:endParaRPr sz="16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0.1</a:t>
            </a:r>
            <a:endParaRPr sz="16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5999550" y="4521125"/>
            <a:ext cx="934800" cy="923400"/>
          </a:xfrm>
          <a:prstGeom prst="rect">
            <a:avLst/>
          </a:prstGeom>
          <a:noFill/>
          <a:ln cap="flat" cmpd="sng" w="19050">
            <a:solidFill>
              <a:srgbClr val="7F00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Liver</a:t>
            </a:r>
            <a:endParaRPr b="1" sz="16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Heart</a:t>
            </a:r>
            <a:endParaRPr sz="16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Spleen</a:t>
            </a:r>
            <a:endParaRPr sz="16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33"/>
          <p:cNvSpPr/>
          <p:nvPr/>
        </p:nvSpPr>
        <p:spPr>
          <a:xfrm>
            <a:off x="4654650" y="4854125"/>
            <a:ext cx="1268700" cy="257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3"/>
          <p:cNvSpPr txBox="1"/>
          <p:nvPr/>
        </p:nvSpPr>
        <p:spPr>
          <a:xfrm>
            <a:off x="4042350" y="5648225"/>
            <a:ext cx="84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Probs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6087300" y="5648225"/>
            <a:ext cx="75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Target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4981025" y="4521125"/>
            <a:ext cx="84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rPr>
              <a:t>Loss</a:t>
            </a:r>
            <a:endParaRPr sz="2000">
              <a:solidFill>
                <a:srgbClr val="3C78D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4864600" y="4987740"/>
            <a:ext cx="11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Compare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5" name="Google Shape;435;p33"/>
          <p:cNvSpPr/>
          <p:nvPr/>
        </p:nvSpPr>
        <p:spPr>
          <a:xfrm flipH="1">
            <a:off x="2546650" y="3550125"/>
            <a:ext cx="2928300" cy="7230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3"/>
          <p:cNvSpPr txBox="1"/>
          <p:nvPr/>
        </p:nvSpPr>
        <p:spPr>
          <a:xfrm>
            <a:off x="2674650" y="3213450"/>
            <a:ext cx="327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45F06"/>
                </a:solidFill>
                <a:latin typeface="Avenir"/>
                <a:ea typeface="Avenir"/>
                <a:cs typeface="Avenir"/>
                <a:sym typeface="Avenir"/>
              </a:rPr>
              <a:t>Backprop and update parameters</a:t>
            </a:r>
            <a:endParaRPr sz="1600">
              <a:solidFill>
                <a:srgbClr val="B45F0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7385700" y="2658825"/>
            <a:ext cx="331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Every epoch you ask:</a:t>
            </a:r>
            <a:br>
              <a:rPr lang="en-US" sz="2000"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How good is my model?</a:t>
            </a:r>
            <a:endParaRPr sz="20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idx="12" type="sldNum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34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Loss and activation functions</a:t>
            </a:r>
            <a:endParaRPr/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5" y="3059588"/>
            <a:ext cx="4900600" cy="25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 rotWithShape="1">
          <a:blip r:embed="rId4">
            <a:alphaModFix/>
          </a:blip>
          <a:srcRect b="4049" l="0" r="0" t="0"/>
          <a:stretch/>
        </p:blipFill>
        <p:spPr>
          <a:xfrm>
            <a:off x="8677538" y="1362575"/>
            <a:ext cx="2562225" cy="1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/>
        </p:nvSpPr>
        <p:spPr>
          <a:xfrm>
            <a:off x="5873668" y="3604618"/>
            <a:ext cx="1332600" cy="2031900"/>
          </a:xfrm>
          <a:prstGeom prst="rect">
            <a:avLst/>
          </a:prstGeom>
          <a:noFill/>
          <a:ln cap="flat" cmpd="sng" w="19050">
            <a:solidFill>
              <a:srgbClr val="7F00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DOG</a:t>
            </a:r>
            <a:endParaRPr b="1"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CAR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BEE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 HORSE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6091175" y="2998425"/>
            <a:ext cx="89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00B4"/>
                </a:solidFill>
              </a:rPr>
              <a:t>Target</a:t>
            </a:r>
            <a:endParaRPr sz="1600">
              <a:solidFill>
                <a:srgbClr val="7F00B4"/>
              </a:solidFill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8370438" y="2642100"/>
            <a:ext cx="317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Negative Log-Likelihood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8472075" y="4163238"/>
            <a:ext cx="32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Loss = -log(0.02) = 3.91</a:t>
            </a:r>
            <a:endParaRPr sz="20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35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Stochastic Gradient Descent (SGD)</a:t>
            </a:r>
            <a:endParaRPr/>
          </a:p>
        </p:txBody>
      </p:sp>
      <p:pic>
        <p:nvPicPr>
          <p:cNvPr id="457" name="Google Shape;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00" y="1238676"/>
            <a:ext cx="7649876" cy="45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5"/>
          <p:cNvSpPr txBox="1"/>
          <p:nvPr/>
        </p:nvSpPr>
        <p:spPr>
          <a:xfrm>
            <a:off x="324300" y="2367975"/>
            <a:ext cx="415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Batches 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are used because it is not possible to pass all images through the network at once.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The gradients computed for each batch are a good estimate of the true gradients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9385625" y="5427275"/>
            <a:ext cx="24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Source: Andrew Ng’s lecture on GD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36"/>
          <p:cNvSpPr txBox="1"/>
          <p:nvPr>
            <p:ph idx="1" type="body"/>
          </p:nvPr>
        </p:nvSpPr>
        <p:spPr>
          <a:xfrm>
            <a:off x="946200" y="2450700"/>
            <a:ext cx="10299600" cy="138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bit.ly/CNN-MUDS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37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References</a:t>
            </a:r>
            <a:endParaRPr/>
          </a:p>
        </p:txBody>
      </p:sp>
      <p:sp>
        <p:nvSpPr>
          <p:cNvPr id="474" name="Google Shape;474;p37"/>
          <p:cNvSpPr txBox="1"/>
          <p:nvPr>
            <p:ph idx="1" type="body"/>
          </p:nvPr>
        </p:nvSpPr>
        <p:spPr>
          <a:xfrm>
            <a:off x="423522" y="1458494"/>
            <a:ext cx="11345100" cy="45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4D0470"/>
              </a:buClr>
              <a:buSzPts val="2000"/>
              <a:buChar char="●"/>
            </a:pPr>
            <a:r>
              <a:rPr lang="en-US" sz="2000" u="sng">
                <a:solidFill>
                  <a:srgbClr val="4D047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http://cs231n.stanford.edu/slides/</a:t>
            </a:r>
            <a:endParaRPr sz="2000">
              <a:solidFill>
                <a:srgbClr val="4D047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D0470"/>
              </a:buClr>
              <a:buSzPts val="2000"/>
              <a:buChar char="●"/>
            </a:pPr>
            <a:r>
              <a:rPr lang="en-US" sz="2000" u="sng">
                <a:solidFill>
                  <a:srgbClr val="4D047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https://en.wikipedia.org/wiki/Convolution</a:t>
            </a:r>
            <a:endParaRPr sz="2000">
              <a:solidFill>
                <a:srgbClr val="4D047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D0470"/>
              </a:buClr>
              <a:buSzPts val="2000"/>
              <a:buChar char="●"/>
            </a:pPr>
            <a:r>
              <a:rPr lang="en-US" sz="2000" u="sng">
                <a:solidFill>
                  <a:srgbClr val="4D047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https://towardsdatascience.com/intuitively-understanding-convolutions-for-deep-learning-1f6f42faee1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2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Computer Vision?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2068050" y="1468025"/>
            <a:ext cx="8055900" cy="45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field of Artificial </a:t>
            </a:r>
            <a:r>
              <a:rPr lang="en-US"/>
              <a:t>Intelligence</a:t>
            </a:r>
            <a:r>
              <a:rPr lang="en-US"/>
              <a:t> (AI) that enables computers to understand images and video.</a:t>
            </a:r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688" y="2344900"/>
            <a:ext cx="6414626" cy="34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/>
        </p:nvSpPr>
        <p:spPr>
          <a:xfrm>
            <a:off x="3921388" y="5904175"/>
            <a:ext cx="43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</a:rPr>
              <a:t>https://towardsdatascience.com/everything-you-ever-wanted-to-know-about-computer-vision-heres-a-look-why-it-s-so-awesome-e8a58dfb641e</a:t>
            </a:r>
            <a:endParaRPr sz="10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applications</a:t>
            </a:r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0" y="1534150"/>
            <a:ext cx="4212051" cy="36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1249300" y="5369825"/>
            <a:ext cx="320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.lumen builds glasses that help the blind live a better life”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725" y="1887025"/>
            <a:ext cx="5534301" cy="38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2523025" y="5096875"/>
            <a:ext cx="18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https://www.dotlumen.com/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7448825" y="5492825"/>
            <a:ext cx="23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Waymo self-driving car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8985025" y="5179275"/>
            <a:ext cx="15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https://waymo.com/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Applications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1238676"/>
            <a:ext cx="4551250" cy="4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125" y="657950"/>
            <a:ext cx="3559276" cy="35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1669200" y="57899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https://openai.com/dall-e-2/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938" y="3447316"/>
            <a:ext cx="3559275" cy="287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931275" y="6399775"/>
            <a:ext cx="35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https://www.researchgate.net/figure/Neural-Style-Transfer-example-of-Tuebingens-Nackarfront-in-the-style-of-Vincent-van-Goghs_fig2_330383053</a:t>
            </a:r>
            <a:endParaRPr sz="8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8772375" y="4217225"/>
            <a:ext cx="21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Generated using stable diffusion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3226" l="0" r="0" t="3533"/>
          <a:stretch/>
        </p:blipFill>
        <p:spPr>
          <a:xfrm>
            <a:off x="423525" y="1392600"/>
            <a:ext cx="5584025" cy="33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5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Medical Image Analysis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875" y="3667917"/>
            <a:ext cx="5232748" cy="25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875" y="6231325"/>
            <a:ext cx="2087711" cy="3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6896400" y="3052225"/>
            <a:ext cx="45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Detect pathologies on chest X-Rays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468588" y="4769825"/>
            <a:ext cx="54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Detect and measure lung nodules on CT scans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for Diabetic Retinopathy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50" y="3719703"/>
            <a:ext cx="6693149" cy="206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50" y="1423555"/>
            <a:ext cx="5290875" cy="2424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520250" y="3939075"/>
            <a:ext cx="351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https://www.raleighop.com/retina/diabetic-eye-disease/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“Ridiculously” short history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591375" y="1497500"/>
            <a:ext cx="47691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Hubel &amp; Wiesel 1959</a:t>
            </a:r>
            <a:endParaRPr b="1" sz="24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Detect what stimuli makes neurons from a cat’s visual cortex fire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“Their breakthrough discoveries about the visual system and visual processing earned them the Nobel Prize for Physiology or Medicine in 1981”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411650" y="6113225"/>
            <a:ext cx="831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https://braintour.harvard.edu/archives/portfolio-items/hubel-and-wiesel</a:t>
            </a:r>
            <a:b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https://www.researchgate.net/figure/Fig-In-the-classic-neuroscience-experiment-Hubel-and-Wiesel-discovered-a-cats-visual_fig1_335707980</a:t>
            </a:r>
            <a:b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https://en.wikipedia.org/wiki/Nobel_Prize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00" y="1497505"/>
            <a:ext cx="5934075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475" y="4447525"/>
            <a:ext cx="1258899" cy="1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423522" y="515680"/>
            <a:ext cx="11345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Multiclass classification setup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5590283" y="2636310"/>
            <a:ext cx="3083700" cy="159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 flipH="1" rot="10800000">
            <a:off x="4175639" y="3426634"/>
            <a:ext cx="1070100" cy="10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/>
          <p:nvPr/>
        </p:nvCxnSpPr>
        <p:spPr>
          <a:xfrm flipH="1" rot="10800000">
            <a:off x="8970693" y="3426634"/>
            <a:ext cx="1070100" cy="10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8"/>
          <p:cNvSpPr txBox="1"/>
          <p:nvPr/>
        </p:nvSpPr>
        <p:spPr>
          <a:xfrm>
            <a:off x="5718060" y="3001084"/>
            <a:ext cx="2780400" cy="78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Black Box</a:t>
            </a:r>
            <a:endParaRPr b="1" sz="25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aka “The Model”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4315929" y="2893622"/>
            <a:ext cx="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Input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9056363" y="2893622"/>
            <a:ext cx="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Output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0337593" y="2316968"/>
            <a:ext cx="1332600" cy="2031900"/>
          </a:xfrm>
          <a:prstGeom prst="rect">
            <a:avLst/>
          </a:prstGeom>
          <a:noFill/>
          <a:ln cap="flat" cmpd="sng" w="19050">
            <a:solidFill>
              <a:srgbClr val="7F00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DOG</a:t>
            </a:r>
            <a:endParaRPr sz="2400">
              <a:solidFill>
                <a:srgbClr val="7F00B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F00B4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b="1"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CAR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…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HORSE</a:t>
            </a:r>
            <a:endParaRPr sz="24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21800" y="5175516"/>
            <a:ext cx="27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Generated using stable diffusion</a:t>
            </a:r>
            <a:endParaRPr sz="10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9" y="1901440"/>
            <a:ext cx="3363826" cy="335555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11159750" y="4368525"/>
            <a:ext cx="1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